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3" r:id="rId4"/>
    <p:sldId id="276" r:id="rId5"/>
    <p:sldId id="257" r:id="rId6"/>
    <p:sldId id="259" r:id="rId7"/>
    <p:sldId id="261" r:id="rId8"/>
    <p:sldId id="260" r:id="rId9"/>
    <p:sldId id="281" r:id="rId10"/>
    <p:sldId id="279" r:id="rId11"/>
    <p:sldId id="280" r:id="rId12"/>
    <p:sldId id="282" r:id="rId13"/>
    <p:sldId id="284" r:id="rId14"/>
    <p:sldId id="285" r:id="rId15"/>
    <p:sldId id="262" r:id="rId16"/>
    <p:sldId id="263" r:id="rId17"/>
    <p:sldId id="264" r:id="rId18"/>
    <p:sldId id="266" r:id="rId19"/>
    <p:sldId id="268" r:id="rId20"/>
    <p:sldId id="267" r:id="rId21"/>
    <p:sldId id="274" r:id="rId22"/>
    <p:sldId id="269" r:id="rId23"/>
    <p:sldId id="275" r:id="rId24"/>
    <p:sldId id="27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329BD-CB8D-469B-8500-5ACA440A7B8B}" v="832" dt="2020-06-24T17:40:0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549" autoAdjust="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Feldhausen" userId="6cf4ad38-1871-4fbd-a4f6-c7e04f285f14" providerId="ADAL" clId="{BBF329BD-CB8D-469B-8500-5ACA440A7B8B}"/>
    <pc:docChg chg="undo custSel addSld delSld modSld sldOrd">
      <pc:chgData name="Russell Feldhausen" userId="6cf4ad38-1871-4fbd-a4f6-c7e04f285f14" providerId="ADAL" clId="{BBF329BD-CB8D-469B-8500-5ACA440A7B8B}" dt="2020-06-24T17:40:08.945" v="1143" actId="478"/>
      <pc:docMkLst>
        <pc:docMk/>
      </pc:docMkLst>
      <pc:sldChg chg="modSp add mod ord modAnim">
        <pc:chgData name="Russell Feldhausen" userId="6cf4ad38-1871-4fbd-a4f6-c7e04f285f14" providerId="ADAL" clId="{BBF329BD-CB8D-469B-8500-5ACA440A7B8B}" dt="2020-06-24T17:35:22.919" v="767" actId="207"/>
        <pc:sldMkLst>
          <pc:docMk/>
          <pc:sldMk cId="2150974745" sldId="280"/>
        </pc:sldMkLst>
        <pc:spChg chg="mod">
          <ac:chgData name="Russell Feldhausen" userId="6cf4ad38-1871-4fbd-a4f6-c7e04f285f14" providerId="ADAL" clId="{BBF329BD-CB8D-469B-8500-5ACA440A7B8B}" dt="2020-06-24T17:35:22.919" v="767" actId="207"/>
          <ac:spMkLst>
            <pc:docMk/>
            <pc:sldMk cId="2150974745" sldId="280"/>
            <ac:spMk id="4" creationId="{EC1E3C34-3C2A-428B-80FD-6EA8AD9F87EB}"/>
          </ac:spMkLst>
        </pc:spChg>
        <pc:spChg chg="mod">
          <ac:chgData name="Russell Feldhausen" userId="6cf4ad38-1871-4fbd-a4f6-c7e04f285f14" providerId="ADAL" clId="{BBF329BD-CB8D-469B-8500-5ACA440A7B8B}" dt="2020-06-24T17:31:07.288" v="353" actId="1076"/>
          <ac:spMkLst>
            <pc:docMk/>
            <pc:sldMk cId="2150974745" sldId="280"/>
            <ac:spMk id="5" creationId="{4FB88315-444B-4EBC-BA1F-D4B0619D5CA7}"/>
          </ac:spMkLst>
        </pc:spChg>
      </pc:sldChg>
      <pc:sldChg chg="modSp add mod">
        <pc:chgData name="Russell Feldhausen" userId="6cf4ad38-1871-4fbd-a4f6-c7e04f285f14" providerId="ADAL" clId="{BBF329BD-CB8D-469B-8500-5ACA440A7B8B}" dt="2020-06-24T17:28:13.131" v="118" actId="20577"/>
        <pc:sldMkLst>
          <pc:docMk/>
          <pc:sldMk cId="257390089" sldId="281"/>
        </pc:sldMkLst>
        <pc:spChg chg="mod">
          <ac:chgData name="Russell Feldhausen" userId="6cf4ad38-1871-4fbd-a4f6-c7e04f285f14" providerId="ADAL" clId="{BBF329BD-CB8D-469B-8500-5ACA440A7B8B}" dt="2020-06-24T17:28:13.131" v="118" actId="20577"/>
          <ac:spMkLst>
            <pc:docMk/>
            <pc:sldMk cId="257390089" sldId="281"/>
            <ac:spMk id="2" creationId="{DE66473A-4095-465D-A043-274844284C4B}"/>
          </ac:spMkLst>
        </pc:spChg>
      </pc:sldChg>
      <pc:sldChg chg="new del">
        <pc:chgData name="Russell Feldhausen" userId="6cf4ad38-1871-4fbd-a4f6-c7e04f285f14" providerId="ADAL" clId="{BBF329BD-CB8D-469B-8500-5ACA440A7B8B}" dt="2020-06-24T17:28:04.790" v="102" actId="2696"/>
        <pc:sldMkLst>
          <pc:docMk/>
          <pc:sldMk cId="3447151403" sldId="281"/>
        </pc:sldMkLst>
      </pc:sldChg>
      <pc:sldChg chg="addSp delSp modSp add mod ord modAnim">
        <pc:chgData name="Russell Feldhausen" userId="6cf4ad38-1871-4fbd-a4f6-c7e04f285f14" providerId="ADAL" clId="{BBF329BD-CB8D-469B-8500-5ACA440A7B8B}" dt="2020-06-24T17:35:17.203" v="765" actId="207"/>
        <pc:sldMkLst>
          <pc:docMk/>
          <pc:sldMk cId="3001432591" sldId="282"/>
        </pc:sldMkLst>
        <pc:spChg chg="mod">
          <ac:chgData name="Russell Feldhausen" userId="6cf4ad38-1871-4fbd-a4f6-c7e04f285f14" providerId="ADAL" clId="{BBF329BD-CB8D-469B-8500-5ACA440A7B8B}" dt="2020-06-24T17:35:17.203" v="765" actId="207"/>
          <ac:spMkLst>
            <pc:docMk/>
            <pc:sldMk cId="3001432591" sldId="282"/>
            <ac:spMk id="4" creationId="{BABA35A9-87F4-46F5-9599-D9E8030B1120}"/>
          </ac:spMkLst>
        </pc:spChg>
        <pc:spChg chg="add mod">
          <ac:chgData name="Russell Feldhausen" userId="6cf4ad38-1871-4fbd-a4f6-c7e04f285f14" providerId="ADAL" clId="{BBF329BD-CB8D-469B-8500-5ACA440A7B8B}" dt="2020-06-24T17:34:50.759" v="763" actId="1076"/>
          <ac:spMkLst>
            <pc:docMk/>
            <pc:sldMk cId="3001432591" sldId="282"/>
            <ac:spMk id="7" creationId="{4903907C-611E-4205-A4DA-EAB6F87430BE}"/>
          </ac:spMkLst>
        </pc:spChg>
        <pc:picChg chg="del">
          <ac:chgData name="Russell Feldhausen" userId="6cf4ad38-1871-4fbd-a4f6-c7e04f285f14" providerId="ADAL" clId="{BBF329BD-CB8D-469B-8500-5ACA440A7B8B}" dt="2020-06-24T17:30:38.288" v="345" actId="478"/>
          <ac:picMkLst>
            <pc:docMk/>
            <pc:sldMk cId="3001432591" sldId="282"/>
            <ac:picMk id="5" creationId="{925B911A-9BC5-4D37-B5FD-76DF5B417299}"/>
          </ac:picMkLst>
        </pc:picChg>
      </pc:sldChg>
      <pc:sldChg chg="addSp delSp modSp add mod modAnim">
        <pc:chgData name="Russell Feldhausen" userId="6cf4ad38-1871-4fbd-a4f6-c7e04f285f14" providerId="ADAL" clId="{BBF329BD-CB8D-469B-8500-5ACA440A7B8B}" dt="2020-06-24T17:37:04.357" v="909" actId="1076"/>
        <pc:sldMkLst>
          <pc:docMk/>
          <pc:sldMk cId="1577927416" sldId="283"/>
        </pc:sldMkLst>
        <pc:spChg chg="mod">
          <ac:chgData name="Russell Feldhausen" userId="6cf4ad38-1871-4fbd-a4f6-c7e04f285f14" providerId="ADAL" clId="{BBF329BD-CB8D-469B-8500-5ACA440A7B8B}" dt="2020-06-24T17:37:04.357" v="909" actId="1076"/>
          <ac:spMkLst>
            <pc:docMk/>
            <pc:sldMk cId="1577927416" sldId="283"/>
            <ac:spMk id="5" creationId="{4FB88315-444B-4EBC-BA1F-D4B0619D5CA7}"/>
          </ac:spMkLst>
        </pc:spChg>
        <pc:spChg chg="add del mod">
          <ac:chgData name="Russell Feldhausen" userId="6cf4ad38-1871-4fbd-a4f6-c7e04f285f14" providerId="ADAL" clId="{BBF329BD-CB8D-469B-8500-5ACA440A7B8B}" dt="2020-06-24T17:36:27.885" v="890"/>
          <ac:spMkLst>
            <pc:docMk/>
            <pc:sldMk cId="1577927416" sldId="283"/>
            <ac:spMk id="6" creationId="{E8B4CD0F-062E-4AE3-AE53-F112786F96D4}"/>
          </ac:spMkLst>
        </pc:spChg>
      </pc:sldChg>
      <pc:sldChg chg="addSp delSp modSp add mod ord">
        <pc:chgData name="Russell Feldhausen" userId="6cf4ad38-1871-4fbd-a4f6-c7e04f285f14" providerId="ADAL" clId="{BBF329BD-CB8D-469B-8500-5ACA440A7B8B}" dt="2020-06-24T17:40:08.945" v="1143" actId="478"/>
        <pc:sldMkLst>
          <pc:docMk/>
          <pc:sldMk cId="3077301880" sldId="284"/>
        </pc:sldMkLst>
        <pc:spChg chg="add del mod">
          <ac:chgData name="Russell Feldhausen" userId="6cf4ad38-1871-4fbd-a4f6-c7e04f285f14" providerId="ADAL" clId="{BBF329BD-CB8D-469B-8500-5ACA440A7B8B}" dt="2020-06-24T17:37:30.305" v="942" actId="478"/>
          <ac:spMkLst>
            <pc:docMk/>
            <pc:sldMk cId="3077301880" sldId="284"/>
            <ac:spMk id="2" creationId="{EF295D04-8E63-4622-9802-759BD12C902E}"/>
          </ac:spMkLst>
        </pc:spChg>
        <pc:spChg chg="add del mod">
          <ac:chgData name="Russell Feldhausen" userId="6cf4ad38-1871-4fbd-a4f6-c7e04f285f14" providerId="ADAL" clId="{BBF329BD-CB8D-469B-8500-5ACA440A7B8B}" dt="2020-06-24T17:37:30.305" v="942" actId="478"/>
          <ac:spMkLst>
            <pc:docMk/>
            <pc:sldMk cId="3077301880" sldId="284"/>
            <ac:spMk id="4" creationId="{F9F98249-827D-48F7-AE2A-023BB3D4A8C9}"/>
          </ac:spMkLst>
        </pc:spChg>
        <pc:spChg chg="add del mod">
          <ac:chgData name="Russell Feldhausen" userId="6cf4ad38-1871-4fbd-a4f6-c7e04f285f14" providerId="ADAL" clId="{BBF329BD-CB8D-469B-8500-5ACA440A7B8B}" dt="2020-06-24T17:40:08.945" v="1143" actId="478"/>
          <ac:spMkLst>
            <pc:docMk/>
            <pc:sldMk cId="3077301880" sldId="284"/>
            <ac:spMk id="8" creationId="{6131BCD1-6E09-4871-9038-8BED6165EE27}"/>
          </ac:spMkLst>
        </pc:spChg>
        <pc:spChg chg="mod">
          <ac:chgData name="Russell Feldhausen" userId="6cf4ad38-1871-4fbd-a4f6-c7e04f285f14" providerId="ADAL" clId="{BBF329BD-CB8D-469B-8500-5ACA440A7B8B}" dt="2020-06-24T17:39:54.185" v="1141" actId="20577"/>
          <ac:spMkLst>
            <pc:docMk/>
            <pc:sldMk cId="3077301880" sldId="284"/>
            <ac:spMk id="15" creationId="{1E26CAFA-0A94-40A0-94EC-491A6E040C00}"/>
          </ac:spMkLst>
        </pc:spChg>
        <pc:spChg chg="del">
          <ac:chgData name="Russell Feldhausen" userId="6cf4ad38-1871-4fbd-a4f6-c7e04f285f14" providerId="ADAL" clId="{BBF329BD-CB8D-469B-8500-5ACA440A7B8B}" dt="2020-06-24T17:37:33.352" v="944" actId="478"/>
          <ac:spMkLst>
            <pc:docMk/>
            <pc:sldMk cId="3077301880" sldId="284"/>
            <ac:spMk id="17" creationId="{49C26BF5-E987-444F-A30A-8123AF5063B2}"/>
          </ac:spMkLst>
        </pc:spChg>
        <pc:picChg chg="del">
          <ac:chgData name="Russell Feldhausen" userId="6cf4ad38-1871-4fbd-a4f6-c7e04f285f14" providerId="ADAL" clId="{BBF329BD-CB8D-469B-8500-5ACA440A7B8B}" dt="2020-06-24T17:37:31.366" v="943" actId="478"/>
          <ac:picMkLst>
            <pc:docMk/>
            <pc:sldMk cId="3077301880" sldId="284"/>
            <ac:picMk id="5122" creationId="{F90CFA8C-FE57-4792-ADD2-BA2AA0F48C48}"/>
          </ac:picMkLst>
        </pc:picChg>
      </pc:sldChg>
      <pc:sldChg chg="new del">
        <pc:chgData name="Russell Feldhausen" userId="6cf4ad38-1871-4fbd-a4f6-c7e04f285f14" providerId="ADAL" clId="{BBF329BD-CB8D-469B-8500-5ACA440A7B8B}" dt="2020-06-24T17:36:12.179" v="873" actId="2696"/>
        <pc:sldMkLst>
          <pc:docMk/>
          <pc:sldMk cId="4006751073" sldId="284"/>
        </pc:sldMkLst>
      </pc:sldChg>
      <pc:sldChg chg="add">
        <pc:chgData name="Russell Feldhausen" userId="6cf4ad38-1871-4fbd-a4f6-c7e04f285f14" providerId="ADAL" clId="{BBF329BD-CB8D-469B-8500-5ACA440A7B8B}" dt="2020-06-24T17:40:06.306" v="1142"/>
        <pc:sldMkLst>
          <pc:docMk/>
          <pc:sldMk cId="1808668816" sldId="285"/>
        </pc:sldMkLst>
      </pc:sldChg>
    </pc:docChg>
  </pc:docChgLst>
  <pc:docChgLst>
    <pc:chgData name="Russell Feldhausen" userId="6cf4ad38-1871-4fbd-a4f6-c7e04f285f14" providerId="ADAL" clId="{FB042BD7-ABAF-4764-B209-D2390452EC74}"/>
    <pc:docChg chg="undo custSel modSld modMainMaster">
      <pc:chgData name="Russell Feldhausen" userId="6cf4ad38-1871-4fbd-a4f6-c7e04f285f14" providerId="ADAL" clId="{FB042BD7-ABAF-4764-B209-D2390452EC74}" dt="2019-10-16T15:58:17.786" v="26"/>
      <pc:docMkLst>
        <pc:docMk/>
      </pc:docMkLst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182043867" sldId="256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576418590" sldId="257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21559688" sldId="258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843919877" sldId="259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931697816" sldId="260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997017727" sldId="261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980198140" sldId="262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65411618" sldId="263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618331510" sldId="264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4199479003" sldId="266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072014050" sldId="267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574630812" sldId="268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961471028" sldId="269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627653458" sldId="271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177917664" sldId="273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836487866" sldId="274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4156034987" sldId="275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995791623" sldId="276"/>
        </pc:sldMkLst>
      </pc:sldChg>
      <pc:sldChg chg="addSp delSp modSp modTransition addAnim delAnim">
        <pc:chgData name="Russell Feldhausen" userId="6cf4ad38-1871-4fbd-a4f6-c7e04f285f14" providerId="ADAL" clId="{FB042BD7-ABAF-4764-B209-D2390452EC74}" dt="2019-10-16T15:58:17.786" v="26"/>
        <pc:sldMkLst>
          <pc:docMk/>
          <pc:sldMk cId="3775083437" sldId="279"/>
        </pc:sldMkLst>
        <pc:spChg chg="del mod">
          <ac:chgData name="Russell Feldhausen" userId="6cf4ad38-1871-4fbd-a4f6-c7e04f285f14" providerId="ADAL" clId="{FB042BD7-ABAF-4764-B209-D2390452EC74}" dt="2019-09-20T18:22:08.065" v="3" actId="478"/>
          <ac:spMkLst>
            <pc:docMk/>
            <pc:sldMk cId="3775083437" sldId="279"/>
            <ac:spMk id="2" creationId="{EF295D04-8E63-4622-9802-759BD12C902E}"/>
          </ac:spMkLst>
        </pc:spChg>
        <pc:spChg chg="del">
          <ac:chgData name="Russell Feldhausen" userId="6cf4ad38-1871-4fbd-a4f6-c7e04f285f14" providerId="ADAL" clId="{FB042BD7-ABAF-4764-B209-D2390452EC74}" dt="2019-09-20T18:23:18.873" v="12" actId="478"/>
          <ac:spMkLst>
            <pc:docMk/>
            <pc:sldMk cId="3775083437" sldId="279"/>
            <ac:spMk id="8" creationId="{D68DA221-9835-425D-92EB-459102347AB9}"/>
          </ac:spMkLst>
        </pc:spChg>
        <pc:spChg chg="add del mod">
          <ac:chgData name="Russell Feldhausen" userId="6cf4ad38-1871-4fbd-a4f6-c7e04f285f14" providerId="ADAL" clId="{FB042BD7-ABAF-4764-B209-D2390452EC74}" dt="2019-09-20T18:22:13.217" v="4" actId="478"/>
          <ac:spMkLst>
            <pc:docMk/>
            <pc:sldMk cId="3775083437" sldId="279"/>
            <ac:spMk id="9" creationId="{1A903F5A-4FD9-42CF-A917-12F62D1EACEE}"/>
          </ac:spMkLst>
        </pc:spChg>
        <pc:spChg chg="add del">
          <ac:chgData name="Russell Feldhausen" userId="6cf4ad38-1871-4fbd-a4f6-c7e04f285f14" providerId="ADAL" clId="{FB042BD7-ABAF-4764-B209-D2390452EC74}" dt="2019-09-20T18:22:03.210" v="1" actId="478"/>
          <ac:spMkLst>
            <pc:docMk/>
            <pc:sldMk cId="3775083437" sldId="279"/>
            <ac:spMk id="12" creationId="{6E1A35D1-E27C-4E99-B0C9-3A23331195C2}"/>
          </ac:spMkLst>
        </pc:spChg>
        <pc:spChg chg="add del mod">
          <ac:chgData name="Russell Feldhausen" userId="6cf4ad38-1871-4fbd-a4f6-c7e04f285f14" providerId="ADAL" clId="{FB042BD7-ABAF-4764-B209-D2390452EC74}" dt="2019-09-20T18:23:22.374" v="13" actId="1076"/>
          <ac:spMkLst>
            <pc:docMk/>
            <pc:sldMk cId="3775083437" sldId="279"/>
            <ac:spMk id="13" creationId="{84BF19AB-BB48-45ED-881E-309DAF5F4EBC}"/>
          </ac:spMkLst>
        </pc:spChg>
      </pc:sldChg>
      <pc:sldMasterChg chg="modTransition modSldLayout">
        <pc:chgData name="Russell Feldhausen" userId="6cf4ad38-1871-4fbd-a4f6-c7e04f285f14" providerId="ADAL" clId="{FB042BD7-ABAF-4764-B209-D2390452EC74}" dt="2019-10-16T15:58:17.786" v="26"/>
        <pc:sldMasterMkLst>
          <pc:docMk/>
          <pc:sldMasterMk cId="2918256634" sldId="2147483648"/>
        </pc:sldMasterMkLst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957760551" sldId="2147483649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930677879" sldId="2147483650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086311241" sldId="2147483651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917353192" sldId="2147483652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278958423" sldId="2147483653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677960465" sldId="2147483654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759528432" sldId="2147483655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2756838106" sldId="2147483656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425898864" sldId="2147483657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063113215" sldId="2147483658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17857765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70AB-388C-4D79-A84B-3FCA80BEF55D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D131-4749-4B3B-B9E1-294E6671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3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over a year ago, I was contacted by Dr. DeLoach, the computer science department head, to help solve an interesting problem...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take the things that make education on the small scale so good, and scale it up so that it works online using technology?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3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lessons, not omnibus lectures</a:t>
            </a:r>
          </a:p>
          <a:p>
            <a:r>
              <a:rPr lang="en-US" dirty="0"/>
              <a:t>Students can work at own pace</a:t>
            </a:r>
          </a:p>
          <a:p>
            <a:r>
              <a:rPr lang="en-US" dirty="0"/>
              <a:t>One module due each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7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71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build that</a:t>
            </a:r>
          </a:p>
          <a:p>
            <a:r>
              <a:rPr lang="en-US" dirty="0"/>
              <a:t>Teach cs while being scalable</a:t>
            </a:r>
          </a:p>
          <a:p>
            <a:r>
              <a:rPr lang="en-US" dirty="0"/>
              <a:t>Follow tutorials and videos on right</a:t>
            </a:r>
          </a:p>
          <a:p>
            <a:r>
              <a:rPr lang="en-US" dirty="0"/>
              <a:t>Write code on left</a:t>
            </a:r>
          </a:p>
          <a:p>
            <a:r>
              <a:rPr lang="en-US" dirty="0"/>
              <a:t>Work directly in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72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lessons, not omnibus lectures</a:t>
            </a:r>
          </a:p>
          <a:p>
            <a:r>
              <a:rPr lang="en-US" dirty="0"/>
              <a:t>Students can work at own pace</a:t>
            </a:r>
          </a:p>
          <a:p>
            <a:r>
              <a:rPr lang="en-US" dirty="0"/>
              <a:t>One module due each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Autograde</a:t>
            </a:r>
            <a:r>
              <a:rPr lang="en-US" dirty="0"/>
              <a:t> programs to get feedback</a:t>
            </a:r>
          </a:p>
          <a:p>
            <a:r>
              <a:rPr lang="en-US" dirty="0"/>
              <a:t>Try and learn from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classes, 2 faculty</a:t>
            </a:r>
          </a:p>
          <a:p>
            <a:r>
              <a:rPr lang="en-US" dirty="0"/>
              <a:t>Spend time developing material and engaging with students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7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curricula to meet needs</a:t>
            </a:r>
          </a:p>
          <a:p>
            <a:r>
              <a:rPr lang="en-US" dirty="0"/>
              <a:t>Allow concurrent enrollment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2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by focusing on skill prerequisites instead of course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80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do this in Canvas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8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89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now!</a:t>
            </a:r>
          </a:p>
          <a:p>
            <a:r>
              <a:rPr lang="en-US" dirty="0"/>
              <a:t>Free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7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ways to expand these courses in the future.</a:t>
            </a:r>
          </a:p>
          <a:p>
            <a:r>
              <a:rPr lang="en-US" dirty="0"/>
              <a:t>Good return on investment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 up for free trial</a:t>
            </a:r>
          </a:p>
          <a:p>
            <a:r>
              <a:rPr lang="en-US" dirty="0"/>
              <a:t>Find me online @russfeld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8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outside the box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Rethink education, challenge assumptions</a:t>
            </a:r>
          </a:p>
          <a:p>
            <a:r>
              <a:rPr lang="en-US" dirty="0"/>
              <a:t>SIGCSE session – rebuild education from the ground up after catastrophe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form – one student, one master</a:t>
            </a:r>
          </a:p>
          <a:p>
            <a:r>
              <a:rPr lang="en-US" dirty="0"/>
              <a:t>apprenticeships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teach more students?</a:t>
            </a:r>
          </a:p>
          <a:p>
            <a:r>
              <a:rPr lang="en-US" dirty="0"/>
              <a:t>Maximize educational quality while teaching more students</a:t>
            </a:r>
          </a:p>
          <a:p>
            <a:r>
              <a:rPr lang="en-US" dirty="0"/>
              <a:t>I love scalability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approach – few students, quality education</a:t>
            </a:r>
          </a:p>
          <a:p>
            <a:r>
              <a:rPr lang="en-US" dirty="0"/>
              <a:t>Scale up – becomes large classes, inflexible, too much time lecturing and grading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that to online learning – poor quality</a:t>
            </a:r>
          </a:p>
          <a:p>
            <a:r>
              <a:rPr lang="en-US" dirty="0"/>
              <a:t>Hybrid – students feel like second class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that to online learning – poor quality</a:t>
            </a:r>
          </a:p>
          <a:p>
            <a:r>
              <a:rPr lang="en-US" dirty="0"/>
              <a:t>Hybrid – students feel like second class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6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28AB-A50F-478E-917D-022FE3216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F9BCC-D641-4F44-84C3-266A217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072B7-F348-45B4-9E8C-D4EFAD01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A7B9-CF03-4087-B34E-3EC0E7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F2AA-CAD6-481F-BE27-4ABD5576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F3B2-4127-4D49-ADD2-9CE4770E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4AABA-7216-44BF-93B2-9B86559CA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01D4-6E41-4237-9B2A-01834B16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24E-BED9-4310-AFE5-FB8E0967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1CE6-24E1-4A78-BF15-1BA9A0D7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95975-DEB2-49E2-B1C4-301934763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6A75F-05E2-4A7A-81EE-DB5D841D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E8E5-89BE-4225-903C-4BD7DD3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15BA-E053-485B-B018-4D15D6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08EB5-5EF9-4A54-9B6A-65C21DC5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DF92-8453-487F-BF9D-65B88AB6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3BA2C-2B04-490E-9EAB-3447E2A4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4B0B-44C3-4D4C-8464-DD33A2DB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22EC-F658-449B-B2C6-CE38D8EE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D978-801B-4351-803D-78E31FA1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B3C3-D13E-4D06-8C67-11F355F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5DA06-2F8A-4A9B-A3BA-95A0AA9E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10D4-6298-4077-B0D8-4FEA0D84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8B9D-6B65-482F-8614-17F26FB2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066E-B944-4C93-99E1-9482CF2A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D9B6-28B8-44C2-AB9C-110CAEE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BA49-D114-439F-8A02-E2D155B3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5227E-15F5-41FA-BC29-C272AB7A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751C5-2A9B-4B5B-A9A2-64311123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6B3E4-3F22-45A7-9FCB-268B809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C6590-5555-4739-9C56-4C7D69A7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F018-14A3-4A44-BE55-9637750B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060C5-5450-4037-81A7-05988E14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A0F2B-AFD0-4BD7-AE71-065EC628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06D69-3F65-4885-9375-BF63138B6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9AE4D-E9D6-412F-825A-D505B0B51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94D94-C649-46EE-BDCB-79DDC8CE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F43C-B73A-4820-995A-ECE7D9E0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74DA3-5CBD-4BD3-A499-A488065F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86DA-DCC5-4869-BB89-555E38E4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D8B2D-0966-4C0D-A2D6-A97D8A42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8948-521E-4175-AF65-46AF9669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7C69-5502-4C31-AA00-792CA07F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0C724-5891-4E47-8442-B10C7379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C3AF5-ED6F-405C-BD2D-5B6CF4D0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F4A18-66B3-4D6D-B579-8BA617B4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FA50-6A93-414A-ABD0-A3D48AE8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63D9-4B1F-4005-9490-D188B45B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2D74-3F0D-465D-892E-3BB24FD9E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24C47-2AC0-4701-82C7-6A0038EF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A021-12DC-45B3-896F-524F78F8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BBAF-A025-4F0A-8876-604CE87E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9222-44CF-4FDD-B73A-1183B9F5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3B188-2C77-4C92-BB10-55C37357C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5D8E-3080-4F08-9B31-52BDA0259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493D-E933-41B2-8963-F2B9258A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9938F-B383-4C8E-8B19-70FD68A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8ABA1-1D76-41FA-B86A-D4774B51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AC70-4A3C-4AC7-9AC3-B4E821D0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E8C52-8F6F-42F7-9AE5-85096353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B699-1222-46E7-91FA-49491A6E5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D3B7-4E52-4B81-ACDE-8FC69D2F5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9ACB0-9F5A-4971-AF54-E30847AEE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5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xelstech.net/article/1327753273-30-Minute-Exercise-to-Become-a-Better-Programm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wolfram-research-data-visualization-3o6Ygfw40tlnPhX87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dreamworks-lets-do-this-kung-fu-panda-master-shifu-QxZ0nbcVgMlPlnfZ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the-simpsons-class-dont-care-W1VdPHo8Ft3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phy.com/gifs/uviccampuslife-classroom-lecture-uvic-piZ2mYa0R9zzBpT9y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phy.com/gifs/uviccampuslife-classroom-lecture-uvic-piZ2mYa0R9zzBpT9y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5E5552-8894-41DF-8C99-946528B454B6}"/>
              </a:ext>
            </a:extLst>
          </p:cNvPr>
          <p:cNvSpPr/>
          <p:nvPr/>
        </p:nvSpPr>
        <p:spPr>
          <a:xfrm>
            <a:off x="0" y="4262014"/>
            <a:ext cx="12192000" cy="1640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E8D96-22B5-43A2-BD68-21A1F19B1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262014"/>
            <a:ext cx="12191999" cy="9862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481BC"/>
                </a:solidFill>
                <a:latin typeface="+mn-lt"/>
              </a:rPr>
              <a:t>Computer Science in the Real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130F4-879C-4E5B-9686-17A8914A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335" y="5248260"/>
            <a:ext cx="9705327" cy="55030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Russell Feldhausen (@russfeld)               Have a Byte 2019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B00C3CE-803A-4595-A1ED-0781F867D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89" y="0"/>
            <a:ext cx="8093822" cy="429191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2657040-C554-4626-B7BA-886AD9D16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0" y="6139484"/>
            <a:ext cx="4319359" cy="4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9229030" y="2446776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1A35D1-E27C-4E99-B0C9-3A23331195C2}"/>
              </a:ext>
            </a:extLst>
          </p:cNvPr>
          <p:cNvSpPr txBox="1">
            <a:spLocks/>
          </p:cNvSpPr>
          <p:nvPr/>
        </p:nvSpPr>
        <p:spPr>
          <a:xfrm>
            <a:off x="855363" y="346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Online 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F19AB-BB48-45ED-881E-309DAF5F4EBC}"/>
              </a:ext>
            </a:extLst>
          </p:cNvPr>
          <p:cNvSpPr txBox="1"/>
          <p:nvPr/>
        </p:nvSpPr>
        <p:spPr>
          <a:xfrm>
            <a:off x="6912794" y="3382438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37750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51289 -0.00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Online</a:t>
            </a:r>
            <a:r>
              <a:rPr lang="en-US" sz="5400" dirty="0">
                <a:solidFill>
                  <a:srgbClr val="9481BC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Pedagogy</a:t>
            </a:r>
            <a:endParaRPr lang="en-US" sz="54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7318" y="2474578"/>
            <a:ext cx="6323763" cy="2826945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More, Shorter 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Multimodal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Asynchronous &amp; Synchronous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Assessment Methods</a:t>
            </a:r>
          </a:p>
        </p:txBody>
      </p:sp>
    </p:spTree>
    <p:extLst>
      <p:ext uri="{BB962C8B-B14F-4D97-AF65-F5344CB8AC3E}">
        <p14:creationId xmlns:p14="http://schemas.microsoft.com/office/powerpoint/2010/main" val="21509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FB36B-2D5A-49AD-AD6D-E22703EECD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6095998" y="2766216"/>
            <a:ext cx="6096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Concerns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03907C-611E-4205-A4DA-EAB6F87430BE}"/>
              </a:ext>
            </a:extLst>
          </p:cNvPr>
          <p:cNvSpPr txBox="1">
            <a:spLocks/>
          </p:cNvSpPr>
          <p:nvPr/>
        </p:nvSpPr>
        <p:spPr>
          <a:xfrm>
            <a:off x="-2" y="1354014"/>
            <a:ext cx="6096000" cy="4149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Accessibility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Management</a:t>
            </a:r>
          </a:p>
          <a:p>
            <a:pPr lvl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vs. Internal Motivation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(Automated?)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Mastery vs. Performance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Learning Outcomes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E-Textbooks vs. Custom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vs. Installed IDE</a:t>
            </a:r>
          </a:p>
        </p:txBody>
      </p:sp>
    </p:spTree>
    <p:extLst>
      <p:ext uri="{BB962C8B-B14F-4D97-AF65-F5344CB8AC3E}">
        <p14:creationId xmlns:p14="http://schemas.microsoft.com/office/powerpoint/2010/main" val="30014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Traditional Face-to-Face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Remote Teaching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Fully Online Learning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All or nothing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Teaching Styles</a:t>
            </a:r>
          </a:p>
        </p:txBody>
      </p:sp>
    </p:spTree>
    <p:extLst>
      <p:ext uri="{BB962C8B-B14F-4D97-AF65-F5344CB8AC3E}">
        <p14:creationId xmlns:p14="http://schemas.microsoft.com/office/powerpoint/2010/main" val="30773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Traditional Face-to-Face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Remote Teaching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Fully Online Learning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All or nothing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Teaching Styles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6131BCD1-6E09-4871-9038-8BED6165EE27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Flipped/Blended/Hybrid</a:t>
            </a:r>
          </a:p>
          <a:p>
            <a:r>
              <a:rPr lang="en-US" sz="3600" dirty="0" err="1">
                <a:solidFill>
                  <a:schemeClr val="bg2">
                    <a:lumMod val="90000"/>
                  </a:schemeClr>
                </a:solidFill>
              </a:rPr>
              <a:t>Hyflex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MOOC?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18086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dio">
            <a:hlinkClick r:id="" action="ppaction://media"/>
            <a:extLst>
              <a:ext uri="{FF2B5EF4-FFF2-40B4-BE49-F238E27FC236}">
                <a16:creationId xmlns:a16="http://schemas.microsoft.com/office/drawing/2014/main" id="{9910C11C-A3EE-4E1B-BFB2-FC5615414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FB36B-2D5A-49AD-AD6D-E22703EECD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6095999" y="2766218"/>
            <a:ext cx="6096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Small Lessons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B911A-9BC5-4D37-B5FD-76DF5B41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5" y="517525"/>
            <a:ext cx="4106749" cy="5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152400" y="2766217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Instant 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0A8C1-26D0-4441-9C44-F2F27BBC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35507"/>
            <a:ext cx="5390606" cy="55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D273E17-ACD1-4247-B004-71A2F1A5EAA7}"/>
              </a:ext>
            </a:extLst>
          </p:cNvPr>
          <p:cNvSpPr txBox="1">
            <a:spLocks/>
          </p:cNvSpPr>
          <p:nvPr/>
        </p:nvSpPr>
        <p:spPr>
          <a:xfrm>
            <a:off x="368573" y="4100294"/>
            <a:ext cx="11454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Develop &amp; Engage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FA16-1D7D-489D-878E-183135E4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06"/>
          <a:stretch/>
        </p:blipFill>
        <p:spPr>
          <a:xfrm>
            <a:off x="467180" y="443052"/>
            <a:ext cx="5457729" cy="3429000"/>
          </a:xfrm>
          <a:prstGeom prst="rect">
            <a:avLst/>
          </a:prstGeom>
        </p:spPr>
      </p:pic>
      <p:pic>
        <p:nvPicPr>
          <p:cNvPr id="8" name="Picture 7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2C6684FE-568D-448A-B0F5-0D16181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7819"/>
          <a:stretch/>
        </p:blipFill>
        <p:spPr>
          <a:xfrm>
            <a:off x="6267093" y="443052"/>
            <a:ext cx="54577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431655-4FDF-4CA5-9265-116A1B86D93C}"/>
              </a:ext>
            </a:extLst>
          </p:cNvPr>
          <p:cNvSpPr txBox="1">
            <a:spLocks/>
          </p:cNvSpPr>
          <p:nvPr/>
        </p:nvSpPr>
        <p:spPr>
          <a:xfrm>
            <a:off x="155844" y="857250"/>
            <a:ext cx="3486150" cy="203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Customized Curricula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D2EC66-0EDE-4EC8-BE04-63984BB0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78" y="857250"/>
            <a:ext cx="8054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9481BC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474578"/>
            <a:ext cx="6705600" cy="28269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provide CS courses</a:t>
            </a:r>
            <a:b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 a </a:t>
            </a:r>
            <a:r>
              <a:rPr 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rapidly growin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non-CS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majors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limited resources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5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FD9189-C9C3-4E63-99BA-92AF17EC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3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76B03-6B19-4CD6-A2B4-781715E0ADAE}"/>
              </a:ext>
            </a:extLst>
          </p:cNvPr>
          <p:cNvSpPr txBox="1"/>
          <p:nvPr/>
        </p:nvSpPr>
        <p:spPr>
          <a:xfrm>
            <a:off x="972083" y="6581001"/>
            <a:ext cx="706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https://www.pixelstech.net/article/1327753273-30-Minute-Exercise-to-Become-a-Better-Programmer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8370093" y="4083114"/>
            <a:ext cx="3486150" cy="177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107201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497941" y="300144"/>
            <a:ext cx="112081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 using Modules &amp; Prerequisites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9BCFC-1AF8-464D-B240-6FFA275D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943100"/>
            <a:ext cx="7858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Identify Solvable Real World Problem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Select Data Structures &amp; Algorithms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Implement Software to Specification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Debug &amp;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Certificate Capstone Project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0CFA8C-FE57-4792-ADD2-BA2AA0F48C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99" y="1825626"/>
            <a:ext cx="41456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C26BF5-E987-444F-A30A-8123AF5063B2}"/>
              </a:ext>
            </a:extLst>
          </p:cNvPr>
          <p:cNvSpPr txBox="1"/>
          <p:nvPr/>
        </p:nvSpPr>
        <p:spPr>
          <a:xfrm>
            <a:off x="6403236" y="6581001"/>
            <a:ext cx="5788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https://giphy.com/gifs/wolfram-research-data-visualization-3o6Ygfw40tlnPhX87m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14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Available Today!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9481BC"/>
                </a:solidFill>
              </a:rPr>
              <a:t>Computer Science Undergraduate Certificate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4 Courses, 14 Credits (5 courses, 17 Credits in Fall 2020)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Any K-State Student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Java or Python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100% Online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Designed for Non-CS Majors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7B3A050-5AC5-430A-AF1B-D47375C4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0" y="3829050"/>
            <a:ext cx="5058263" cy="26822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BD28E04-7CCF-4FFD-BE44-0753770EFA0C}"/>
              </a:ext>
            </a:extLst>
          </p:cNvPr>
          <p:cNvSpPr txBox="1">
            <a:spLocks/>
          </p:cNvSpPr>
          <p:nvPr/>
        </p:nvSpPr>
        <p:spPr>
          <a:xfrm>
            <a:off x="387927" y="5127404"/>
            <a:ext cx="6982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FREE TRIAL!</a:t>
            </a:r>
          </a:p>
        </p:txBody>
      </p:sp>
    </p:spTree>
    <p:extLst>
      <p:ext uri="{BB962C8B-B14F-4D97-AF65-F5344CB8AC3E}">
        <p14:creationId xmlns:p14="http://schemas.microsoft.com/office/powerpoint/2010/main" val="4156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Possible Future Plans*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Applied Computer Science Degree (with Arts &amp; Sciences)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High School Programs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Teacher Training Programs 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Industry Certifications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Additional Programming Languages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Upper Level CS Courses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Cross-Discipline Capstone Projects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…and more!</a:t>
            </a:r>
          </a:p>
          <a:p>
            <a:pPr marL="0" indent="0">
              <a:buNone/>
            </a:pPr>
            <a:endParaRPr lang="en-US" sz="3200" i="1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sz="3200" i="1" dirty="0">
                <a:solidFill>
                  <a:srgbClr val="9481BC"/>
                </a:solidFill>
              </a:rPr>
              <a:t>*Subject to change – nothing is set in stone yet</a:t>
            </a:r>
          </a:p>
        </p:txBody>
      </p:sp>
    </p:spTree>
    <p:extLst>
      <p:ext uri="{BB962C8B-B14F-4D97-AF65-F5344CB8AC3E}">
        <p14:creationId xmlns:p14="http://schemas.microsoft.com/office/powerpoint/2010/main" val="26276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0" y="5537734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1A910F-FE8B-4565-9B90-E8C8CF83BD44}"/>
              </a:ext>
            </a:extLst>
          </p:cNvPr>
          <p:cNvSpPr txBox="1">
            <a:spLocks/>
          </p:cNvSpPr>
          <p:nvPr/>
        </p:nvSpPr>
        <p:spPr>
          <a:xfrm>
            <a:off x="6198606" y="217283"/>
            <a:ext cx="6096000" cy="1765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CC 210 Free Trial!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CEEE5-D449-447E-98CE-3D9A930EAD02}"/>
              </a:ext>
            </a:extLst>
          </p:cNvPr>
          <p:cNvSpPr txBox="1">
            <a:spLocks/>
          </p:cNvSpPr>
          <p:nvPr/>
        </p:nvSpPr>
        <p:spPr>
          <a:xfrm>
            <a:off x="6096000" y="4874953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Must be current K-State Student, Faculty, or Staff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F46452-FCA2-4827-9F9E-6D9139B5898F}"/>
              </a:ext>
            </a:extLst>
          </p:cNvPr>
          <p:cNvSpPr txBox="1">
            <a:spLocks/>
          </p:cNvSpPr>
          <p:nvPr/>
        </p:nvSpPr>
        <p:spPr>
          <a:xfrm>
            <a:off x="25652" y="493310"/>
            <a:ext cx="6096000" cy="108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9481BC"/>
                </a:solidFill>
                <a:latin typeface="+mj-lt"/>
              </a:rPr>
              <a:t>Russell Feldhausen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6213E8-2903-4C42-9D98-562416A7B33B}"/>
              </a:ext>
            </a:extLst>
          </p:cNvPr>
          <p:cNvSpPr txBox="1">
            <a:spLocks/>
          </p:cNvSpPr>
          <p:nvPr/>
        </p:nvSpPr>
        <p:spPr>
          <a:xfrm>
            <a:off x="-38477" y="1058679"/>
            <a:ext cx="6096000" cy="1411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@russfeld</a:t>
            </a:r>
          </a:p>
          <a:p>
            <a:pPr algn="ctr"/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russfeld.me/talks/haveabyte2019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B2B8FE-2D1D-48F0-9515-6B07ADA6578D}"/>
              </a:ext>
            </a:extLst>
          </p:cNvPr>
          <p:cNvSpPr txBox="1">
            <a:spLocks/>
          </p:cNvSpPr>
          <p:nvPr/>
        </p:nvSpPr>
        <p:spPr>
          <a:xfrm>
            <a:off x="0" y="4053949"/>
            <a:ext cx="6096000" cy="1586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More Information</a:t>
            </a:r>
            <a:endParaRPr lang="en-US" sz="3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global.k-state.edu/engineering/computer-science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cs.k-state.edu/core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8F1BAC2-139C-4A5C-A0A6-955E0138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31" y="161958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A55FD8-180B-46F7-96E8-EDCABF1414B0}"/>
              </a:ext>
            </a:extLst>
          </p:cNvPr>
          <p:cNvSpPr txBox="1">
            <a:spLocks/>
          </p:cNvSpPr>
          <p:nvPr/>
        </p:nvSpPr>
        <p:spPr>
          <a:xfrm>
            <a:off x="-19238" y="2485702"/>
            <a:ext cx="6096000" cy="1467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CS Certificate Promo Video</a:t>
            </a:r>
          </a:p>
          <a:p>
            <a:pPr algn="ctr"/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bit.ly/ksucs-cert-promo</a:t>
            </a:r>
          </a:p>
        </p:txBody>
      </p:sp>
    </p:spTree>
    <p:extLst>
      <p:ext uri="{BB962C8B-B14F-4D97-AF65-F5344CB8AC3E}">
        <p14:creationId xmlns:p14="http://schemas.microsoft.com/office/powerpoint/2010/main" val="21779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9481BC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474579"/>
            <a:ext cx="6705600" cy="226824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teach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Science </a:t>
            </a:r>
            <a:b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</a:t>
            </a:r>
            <a:b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format?</a:t>
            </a:r>
          </a:p>
        </p:txBody>
      </p:sp>
    </p:spTree>
    <p:extLst>
      <p:ext uri="{BB962C8B-B14F-4D97-AF65-F5344CB8AC3E}">
        <p14:creationId xmlns:p14="http://schemas.microsoft.com/office/powerpoint/2010/main" val="15779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21B0CFDA-8342-4385-AECB-F8B2553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5252"/>
            <a:ext cx="12192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If you wish to make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an apple pie from scratch,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you must first invent the universe.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99796"/>
            <a:ext cx="9144000" cy="13897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Carl</a:t>
            </a:r>
            <a:r>
              <a:rPr lang="en-US" sz="3600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Sagan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3F657B-4210-40A4-A9F1-6D95BC247518}"/>
              </a:ext>
            </a:extLst>
          </p:cNvPr>
          <p:cNvCxnSpPr>
            <a:cxnSpLocks/>
          </p:cNvCxnSpPr>
          <p:nvPr/>
        </p:nvCxnSpPr>
        <p:spPr>
          <a:xfrm flipV="1">
            <a:off x="4617986" y="4066323"/>
            <a:ext cx="2956027" cy="1"/>
          </a:xfrm>
          <a:prstGeom prst="line">
            <a:avLst/>
          </a:prstGeom>
          <a:ln w="57150">
            <a:solidFill>
              <a:srgbClr val="9481B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78EF-C198-4695-8351-DCFB15DB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Ideal Form of Education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5D4534-603F-4E56-82AC-EC4502C464FD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26" y="1690688"/>
            <a:ext cx="4576747" cy="45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08939-4C4C-4067-BF70-C2053A93BF34}"/>
              </a:ext>
            </a:extLst>
          </p:cNvPr>
          <p:cNvSpPr txBox="1"/>
          <p:nvPr/>
        </p:nvSpPr>
        <p:spPr>
          <a:xfrm>
            <a:off x="0" y="6572408"/>
            <a:ext cx="681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https://giphy.com/gifs/dreamworks-lets-do-this-kung-fu-panda-master-shifu-QxZ0nbcVgMlPlnfZos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64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71BFDE-0AA4-45F7-9FA7-51A949181C4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85" y="497049"/>
            <a:ext cx="7508030" cy="42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896829-73F9-41AC-A63F-92B87CB5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 Scalability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EE2FF-3D79-4AE7-B14E-45F09E14F807}"/>
              </a:ext>
            </a:extLst>
          </p:cNvPr>
          <p:cNvSpPr txBox="1"/>
          <p:nvPr/>
        </p:nvSpPr>
        <p:spPr>
          <a:xfrm>
            <a:off x="0" y="6572408"/>
            <a:ext cx="505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https://giphy.com/gifs/the-simpsons-class-dont-care-W1VdPHo8Ft3Es</a:t>
            </a:r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D53F40-9140-47AC-8B3E-965A6C43905F}"/>
              </a:ext>
            </a:extLst>
          </p:cNvPr>
          <p:cNvSpPr txBox="1">
            <a:spLocks/>
          </p:cNvSpPr>
          <p:nvPr/>
        </p:nvSpPr>
        <p:spPr>
          <a:xfrm>
            <a:off x="838200" y="5839122"/>
            <a:ext cx="10515600" cy="52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Computer Scientists like those!</a:t>
            </a:r>
          </a:p>
        </p:txBody>
      </p:sp>
    </p:spTree>
    <p:extLst>
      <p:ext uri="{BB962C8B-B14F-4D97-AF65-F5344CB8AC3E}">
        <p14:creationId xmlns:p14="http://schemas.microsoft.com/office/powerpoint/2010/main" val="38439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Traditional 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DA221-9835-425D-92EB-459102347AB9}"/>
              </a:ext>
            </a:extLst>
          </p:cNvPr>
          <p:cNvSpPr txBox="1"/>
          <p:nvPr/>
        </p:nvSpPr>
        <p:spPr>
          <a:xfrm>
            <a:off x="7087098" y="3379643"/>
            <a:ext cx="4283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Large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Turn In &amp;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Published Textbooks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Lecture &amp;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Credit Hours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2518672" y="2462388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9970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5584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8AC7D5-CE0E-4658-93FA-74C9CE497F6C}"/>
              </a:ext>
            </a:extLst>
          </p:cNvPr>
          <p:cNvSpPr/>
          <p:nvPr/>
        </p:nvSpPr>
        <p:spPr>
          <a:xfrm>
            <a:off x="2021747" y="1585519"/>
            <a:ext cx="8100445" cy="48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473A-4095-465D-A043-27484428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Learning?</a:t>
            </a:r>
          </a:p>
        </p:txBody>
      </p:sp>
      <p:pic>
        <p:nvPicPr>
          <p:cNvPr id="12" name="Content Placeholder 11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8FB037BE-93EC-49D4-AB1A-ECFA4E91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8250" y="1836935"/>
            <a:ext cx="7695500" cy="4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35C53-C6F6-4584-99B7-B5735BB27A87}"/>
              </a:ext>
            </a:extLst>
          </p:cNvPr>
          <p:cNvSpPr txBox="1"/>
          <p:nvPr/>
        </p:nvSpPr>
        <p:spPr>
          <a:xfrm>
            <a:off x="0" y="6572408"/>
            <a:ext cx="591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https://giphy.com/gifs/uviccampuslife-classroom-lecture-uvic-piZ2mYa0R9zzBpT9yb</a:t>
            </a:r>
            <a:endParaRPr lang="en-US" sz="120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B51B29B-5816-4FD7-A103-2D181645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5" y="1690687"/>
            <a:ext cx="7955036" cy="45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8AC7D5-CE0E-4658-93FA-74C9CE497F6C}"/>
              </a:ext>
            </a:extLst>
          </p:cNvPr>
          <p:cNvSpPr/>
          <p:nvPr/>
        </p:nvSpPr>
        <p:spPr>
          <a:xfrm>
            <a:off x="2021747" y="1585519"/>
            <a:ext cx="8100445" cy="48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473A-4095-465D-A043-27484428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Remote Teaching</a:t>
            </a:r>
          </a:p>
        </p:txBody>
      </p:sp>
      <p:pic>
        <p:nvPicPr>
          <p:cNvPr id="12" name="Content Placeholder 11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8FB037BE-93EC-49D4-AB1A-ECFA4E91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8250" y="1836935"/>
            <a:ext cx="7695500" cy="4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35C53-C6F6-4584-99B7-B5735BB27A87}"/>
              </a:ext>
            </a:extLst>
          </p:cNvPr>
          <p:cNvSpPr txBox="1"/>
          <p:nvPr/>
        </p:nvSpPr>
        <p:spPr>
          <a:xfrm>
            <a:off x="0" y="6572408"/>
            <a:ext cx="591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https://giphy.com/gifs/uviccampuslife-classroom-lecture-uvic-piZ2mYa0R9zzBpT9yb</a:t>
            </a:r>
            <a:endParaRPr lang="en-US" sz="120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B51B29B-5816-4FD7-A103-2D181645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5" y="1690687"/>
            <a:ext cx="7955036" cy="45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914</Words>
  <Application>Microsoft Office PowerPoint</Application>
  <PresentationFormat>Widescreen</PresentationFormat>
  <Paragraphs>208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Computer Science in the Real World</vt:lpstr>
      <vt:lpstr>The Problem</vt:lpstr>
      <vt:lpstr>The Problem</vt:lpstr>
      <vt:lpstr>If you wish to make  an apple pie from scratch,  you must first invent the universe.</vt:lpstr>
      <vt:lpstr>The Ideal Form of Education</vt:lpstr>
      <vt:lpstr>A Scalability Problem</vt:lpstr>
      <vt:lpstr>The Traditional Approach</vt:lpstr>
      <vt:lpstr>Online Learning?</vt:lpstr>
      <vt:lpstr>Remote Teaching</vt:lpstr>
      <vt:lpstr>PowerPoint Presentation</vt:lpstr>
      <vt:lpstr>Online Pedagogy</vt:lpstr>
      <vt:lpstr>PowerPoint Presentation</vt:lpstr>
      <vt:lpstr>Online Teaching Styles</vt:lpstr>
      <vt:lpstr>Online Teaching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Certificate Capstone Project</vt:lpstr>
      <vt:lpstr>Available Today!</vt:lpstr>
      <vt:lpstr>Possible Future Plans*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in the Real World</dc:title>
  <dc:creator>Russell Feldhausen</dc:creator>
  <cp:lastModifiedBy>Russell Feldhausen</cp:lastModifiedBy>
  <cp:revision>41</cp:revision>
  <dcterms:created xsi:type="dcterms:W3CDTF">2019-09-16T17:55:34Z</dcterms:created>
  <dcterms:modified xsi:type="dcterms:W3CDTF">2020-06-24T17:40:18Z</dcterms:modified>
</cp:coreProperties>
</file>